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30" r:id="rId2"/>
    <p:sldId id="331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64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486907-517F-4AF0-81C6-8A7FCEC808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3071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1112E3-9119-422E-998F-BC6703BAB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BDDB-2873-47BB-B614-6AB3BC08EE97}" type="datetimeFigureOut">
              <a:rPr lang="en-US" smtClean="0"/>
              <a:t>8/15/2023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20B533-1569-4552-A3E0-3FEA6A4E7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5F55EC-D58A-46F9-9E6D-9CA12AE44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AA82-F125-4D42-8A4E-292830AB9B7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6A7072-96E4-4AFE-9EC6-F343FCF5F819}"/>
              </a:ext>
            </a:extLst>
          </p:cNvPr>
          <p:cNvSpPr txBox="1"/>
          <p:nvPr userDrawn="1"/>
        </p:nvSpPr>
        <p:spPr>
          <a:xfrm>
            <a:off x="5150069" y="63063"/>
            <a:ext cx="14553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CUI // SP-Procure</a:t>
            </a:r>
          </a:p>
        </p:txBody>
      </p:sp>
      <p:sp>
        <p:nvSpPr>
          <p:cNvPr id="8" name="bk object 16">
            <a:extLst>
              <a:ext uri="{FF2B5EF4-FFF2-40B4-BE49-F238E27FC236}">
                <a16:creationId xmlns:a16="http://schemas.microsoft.com/office/drawing/2014/main" id="{FA097928-46AF-40F9-B5B8-829A6486586E}"/>
              </a:ext>
            </a:extLst>
          </p:cNvPr>
          <p:cNvSpPr/>
          <p:nvPr userDrawn="1"/>
        </p:nvSpPr>
        <p:spPr>
          <a:xfrm>
            <a:off x="11303876" y="113376"/>
            <a:ext cx="806451" cy="53071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29352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0713EA-11CA-A203-1191-DFDBAC3A62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AA41952-6A7E-D380-19A2-DF398065B4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F0A5BD-182F-FF86-C3F5-557743D3FE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20EAB9-76F6-7147-31AE-3A8718CE6B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C9DC2-BBEF-4FF6-AC5B-AED83DCD4F4B}" type="datetimeFigureOut">
              <a:rPr lang="en-US" smtClean="0"/>
              <a:t>8/15/2023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E87843-D4F6-DDD5-D0B5-419941993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5118DF-109F-343C-18EB-2B6ECC86C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9C6B2-D926-4FC8-BFF8-81E525637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09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1EDA7-FD26-F4F9-9DC5-C3AD4D2A2F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896D10-8340-C067-B3C9-A863637546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6F75A4-0B3F-20A8-291D-CB75082F5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C9DC2-BBEF-4FF6-AC5B-AED83DCD4F4B}" type="datetimeFigureOut">
              <a:rPr lang="en-US" smtClean="0"/>
              <a:t>8/15/2023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2CBB94-FE0E-2959-FF21-253684E90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02C1E9-2259-888C-8018-8883C3BDB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9C6B2-D926-4FC8-BFF8-81E525637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9384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59773F-C7A7-D387-1A35-D2DF4A3E92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845531-AE95-E997-9FCB-4903323873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0C574D-3857-4474-454E-7328794D26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C9DC2-BBEF-4FF6-AC5B-AED83DCD4F4B}" type="datetimeFigureOut">
              <a:rPr lang="en-US" smtClean="0"/>
              <a:t>8/15/2023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5C80A0-BF25-962C-4E49-81DC9A48C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B02682-6272-C608-24D7-4B3187279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9C6B2-D926-4FC8-BFF8-81E525637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2933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3A54B8-2F78-B34E-B55B-B8935AE6A85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48"/>
            <a:ext cx="12192000" cy="6851904"/>
          </a:xfrm>
          <a:prstGeom prst="rect">
            <a:avLst/>
          </a:prstGeom>
        </p:spPr>
      </p:pic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270053" y="1277560"/>
            <a:ext cx="4704283" cy="1143000"/>
          </a:xfrm>
        </p:spPr>
        <p:txBody>
          <a:bodyPr>
            <a:noAutofit/>
          </a:bodyPr>
          <a:lstStyle>
            <a:lvl1pPr algn="l">
              <a:defRPr sz="4267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/>
          </p:nvPr>
        </p:nvSpPr>
        <p:spPr>
          <a:xfrm>
            <a:off x="270940" y="4617553"/>
            <a:ext cx="5793317" cy="693739"/>
          </a:xfrm>
        </p:spPr>
        <p:txBody>
          <a:bodyPr>
            <a:normAutofit/>
          </a:bodyPr>
          <a:lstStyle>
            <a:lvl1pPr marL="0" indent="0">
              <a:buNone/>
              <a:defRPr sz="2667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270054" y="5311289"/>
            <a:ext cx="5793317" cy="693739"/>
          </a:xfrm>
        </p:spPr>
        <p:txBody>
          <a:bodyPr>
            <a:normAutofit/>
          </a:bodyPr>
          <a:lstStyle>
            <a:lvl1pPr marL="0" indent="0">
              <a:buNone/>
              <a:defRPr sz="2133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B724F4-3F72-404B-A579-D27C602EC72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48"/>
            <a:ext cx="12192000" cy="6851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245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82563-7837-2033-6F9A-9FA39B9D63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B29CE6-D0BB-060D-B5C7-A19703889D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BFDA9F-A1F5-415E-BB1F-E9052D8B2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C9DC2-BBEF-4FF6-AC5B-AED83DCD4F4B}" type="datetimeFigureOut">
              <a:rPr lang="en-US" smtClean="0"/>
              <a:t>8/15/2023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3D6F3C-A4FA-6F7E-4D59-895FA95C0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2BC008-7D03-1927-222F-28D45475C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9C6B2-D926-4FC8-BFF8-81E525637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37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E84554-8116-78F5-6554-1145DAB55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04BF2E-0649-A1F5-3F69-02A35054A4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73129D-DC11-9F5E-E756-3BA9ECB26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C9DC2-BBEF-4FF6-AC5B-AED83DCD4F4B}" type="datetimeFigureOut">
              <a:rPr lang="en-US" smtClean="0"/>
              <a:t>8/15/2023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9A6632-895E-6A91-226A-26EDD6FA3E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6F5EB2-C6FE-8263-455D-7F6315DAF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9C6B2-D926-4FC8-BFF8-81E525637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162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356E2-EB6C-8F27-299F-F66626D2A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BF06E5-BC47-1754-3D57-69D5EB2779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0BE3EC-6179-66C2-6AE4-54B74582F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C9DC2-BBEF-4FF6-AC5B-AED83DCD4F4B}" type="datetimeFigureOut">
              <a:rPr lang="en-US" smtClean="0"/>
              <a:t>8/15/2023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2E1F7F-0221-64F1-6335-F29951AAE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4E192B-68F3-CB40-79C2-3EB16AAB7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9C6B2-D926-4FC8-BFF8-81E525637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32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9F84D-8358-BCE9-BB0C-050FA09B8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3ABB7-7EBB-7103-F601-3FE6397012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E0076A-DD8A-1474-1F46-073D28737E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5C5B75-E0E1-11C0-813F-C8CF9EB809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C9DC2-BBEF-4FF6-AC5B-AED83DCD4F4B}" type="datetimeFigureOut">
              <a:rPr lang="en-US" smtClean="0"/>
              <a:t>8/15/2023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E5B545-33DA-CBC7-CA54-63CEFF97B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A66190-51C8-6E94-1D6E-80C73BED9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9C6B2-D926-4FC8-BFF8-81E525637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7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DCF26F-1212-0C0F-71B0-75BFA6A99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CA185F-7835-62FB-3B2D-55DC319571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B70470-978F-CDC4-2D35-DB4C5C6939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1E4BFE-1DD4-4821-F220-CA5118C01C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AA846B-63AB-13D8-7520-CCE4EFCAD1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4C3E8FB-B0AA-1B60-7CC1-87A8CE8B14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C9DC2-BBEF-4FF6-AC5B-AED83DCD4F4B}" type="datetimeFigureOut">
              <a:rPr lang="en-US" smtClean="0"/>
              <a:t>8/15/2023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333BEA-65CB-4172-B182-91C144E55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32DD032-F17C-D579-E509-A1F3F8CED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9C6B2-D926-4FC8-BFF8-81E525637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44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160246-90B9-880A-8537-FF5FDA5D7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CF16C2-8377-7811-D000-FD684882E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C9DC2-BBEF-4FF6-AC5B-AED83DCD4F4B}" type="datetimeFigureOut">
              <a:rPr lang="en-US" smtClean="0"/>
              <a:t>8/15/2023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DE6A0E-7B98-ECF5-9A3D-5706A97B5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2AFE24-AED0-08AF-70BC-FD73F9C2E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9C6B2-D926-4FC8-BFF8-81E525637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924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9860BC-3442-F597-E73C-AC0FAAFCEA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C9DC2-BBEF-4FF6-AC5B-AED83DCD4F4B}" type="datetimeFigureOut">
              <a:rPr lang="en-US" smtClean="0"/>
              <a:t>8/15/2023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D4409E-AC20-B804-1BCF-9472163A6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674A78-F951-8D49-5E64-EB14B4296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9C6B2-D926-4FC8-BFF8-81E525637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924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179B0B-C3A4-3321-7A26-A920305667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DD2002-B067-3F63-695C-86CDBE7095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411603-B973-354B-7B5F-380D3828AF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FAAAE0-3C97-39EF-652C-8875347E8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C9DC2-BBEF-4FF6-AC5B-AED83DCD4F4B}" type="datetimeFigureOut">
              <a:rPr lang="en-US" smtClean="0"/>
              <a:t>8/15/2023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C5C3AE-C051-A8EF-34A6-1472DDF28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51C962-4041-1F5B-ADE3-472BD6BE9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9C6B2-D926-4FC8-BFF8-81E525637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348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DC6B23-92DE-313F-D47B-6EBD1A8578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B9DF4B-F32E-C521-81BB-B7F2E46196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CC8257-AE29-9A73-294A-E25DE4FEAA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C9DC2-BBEF-4FF6-AC5B-AED83DCD4F4B}" type="datetimeFigureOut">
              <a:rPr lang="en-US" smtClean="0"/>
              <a:t>8/15/2023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05B0A-694A-57E0-0AE4-30B1435E99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837031-0FF1-12BC-2E21-85612C24CF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9C6B2-D926-4FC8-BFF8-81E525637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193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_field">
            <a:extLst>
              <a:ext uri="{FF2B5EF4-FFF2-40B4-BE49-F238E27FC236}">
                <a16:creationId xmlns:a16="http://schemas.microsoft.com/office/drawing/2014/main" id="{033664AB-9440-08A7-EC32-262E4D029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4301" y="365126"/>
            <a:ext cx="9014099" cy="700194"/>
          </a:xfrm>
        </p:spPr>
        <p:txBody>
          <a:bodyPr>
            <a:normAutofit/>
          </a:bodyPr>
          <a:lstStyle/>
          <a:p>
            <a:pPr algn="ctr"/>
            <a:r>
              <a:rPr lang="en-US" sz="2400" dirty="0"/>
              <a:t>Replace with a project title, preferably brief</a:t>
            </a:r>
          </a:p>
        </p:txBody>
      </p:sp>
      <p:cxnSp>
        <p:nvCxnSpPr>
          <p:cNvPr id="6" name="Line_vertical">
            <a:extLst>
              <a:ext uri="{FF2B5EF4-FFF2-40B4-BE49-F238E27FC236}">
                <a16:creationId xmlns:a16="http://schemas.microsoft.com/office/drawing/2014/main" id="{0F64F16B-5ED8-F551-CC89-915DACB6B0AB}"/>
              </a:ext>
            </a:extLst>
          </p:cNvPr>
          <p:cNvCxnSpPr/>
          <p:nvPr/>
        </p:nvCxnSpPr>
        <p:spPr>
          <a:xfrm>
            <a:off x="6096000" y="1065320"/>
            <a:ext cx="0" cy="545976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Line_horizontal">
            <a:extLst>
              <a:ext uri="{FF2B5EF4-FFF2-40B4-BE49-F238E27FC236}">
                <a16:creationId xmlns:a16="http://schemas.microsoft.com/office/drawing/2014/main" id="{542F0378-A34C-CD57-0FCE-635533C55EFE}"/>
              </a:ext>
            </a:extLst>
          </p:cNvPr>
          <p:cNvCxnSpPr>
            <a:cxnSpLocks/>
          </p:cNvCxnSpPr>
          <p:nvPr/>
        </p:nvCxnSpPr>
        <p:spPr>
          <a:xfrm>
            <a:off x="838200" y="3795203"/>
            <a:ext cx="1064062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Header_Costs">
            <a:extLst>
              <a:ext uri="{FF2B5EF4-FFF2-40B4-BE49-F238E27FC236}">
                <a16:creationId xmlns:a16="http://schemas.microsoft.com/office/drawing/2014/main" id="{40E5EA7C-BA4B-A8E7-B708-E1F981404849}"/>
              </a:ext>
            </a:extLst>
          </p:cNvPr>
          <p:cNvSpPr txBox="1"/>
          <p:nvPr/>
        </p:nvSpPr>
        <p:spPr>
          <a:xfrm>
            <a:off x="6361351" y="4142792"/>
            <a:ext cx="6360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Costs</a:t>
            </a:r>
          </a:p>
        </p:txBody>
      </p:sp>
      <p:sp>
        <p:nvSpPr>
          <p:cNvPr id="13" name="Header_Brief_Description">
            <a:extLst>
              <a:ext uri="{FF2B5EF4-FFF2-40B4-BE49-F238E27FC236}">
                <a16:creationId xmlns:a16="http://schemas.microsoft.com/office/drawing/2014/main" id="{7AD5E736-7A1C-4203-397B-52CB575C9EE6}"/>
              </a:ext>
            </a:extLst>
          </p:cNvPr>
          <p:cNvSpPr txBox="1"/>
          <p:nvPr/>
        </p:nvSpPr>
        <p:spPr>
          <a:xfrm>
            <a:off x="6270129" y="1095392"/>
            <a:ext cx="16122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Brief Description</a:t>
            </a:r>
          </a:p>
        </p:txBody>
      </p:sp>
      <p:sp>
        <p:nvSpPr>
          <p:cNvPr id="14" name="Header_Benefits_to_Partner">
            <a:extLst>
              <a:ext uri="{FF2B5EF4-FFF2-40B4-BE49-F238E27FC236}">
                <a16:creationId xmlns:a16="http://schemas.microsoft.com/office/drawing/2014/main" id="{8005BF02-B379-0074-641A-F483C33F174C}"/>
              </a:ext>
            </a:extLst>
          </p:cNvPr>
          <p:cNvSpPr txBox="1"/>
          <p:nvPr/>
        </p:nvSpPr>
        <p:spPr>
          <a:xfrm>
            <a:off x="766382" y="3924605"/>
            <a:ext cx="1797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Benefits to partner</a:t>
            </a:r>
          </a:p>
        </p:txBody>
      </p:sp>
      <p:sp>
        <p:nvSpPr>
          <p:cNvPr id="12" name="Header_Tech_Alignment">
            <a:extLst>
              <a:ext uri="{FF2B5EF4-FFF2-40B4-BE49-F238E27FC236}">
                <a16:creationId xmlns:a16="http://schemas.microsoft.com/office/drawing/2014/main" id="{DDF101AE-7D96-B475-D19F-712799319941}"/>
              </a:ext>
            </a:extLst>
          </p:cNvPr>
          <p:cNvSpPr txBox="1"/>
          <p:nvPr/>
        </p:nvSpPr>
        <p:spPr>
          <a:xfrm>
            <a:off x="696808" y="2268948"/>
            <a:ext cx="25745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Technology Alignment:</a:t>
            </a:r>
          </a:p>
        </p:txBody>
      </p:sp>
      <p:sp>
        <p:nvSpPr>
          <p:cNvPr id="11" name="Header_Tech_Lead">
            <a:extLst>
              <a:ext uri="{FF2B5EF4-FFF2-40B4-BE49-F238E27FC236}">
                <a16:creationId xmlns:a16="http://schemas.microsoft.com/office/drawing/2014/main" id="{41548FB0-5BAF-D37E-E5D1-A3069D67AB35}"/>
              </a:ext>
            </a:extLst>
          </p:cNvPr>
          <p:cNvSpPr txBox="1"/>
          <p:nvPr/>
        </p:nvSpPr>
        <p:spPr>
          <a:xfrm>
            <a:off x="696809" y="1715730"/>
            <a:ext cx="25745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Technical Leader:</a:t>
            </a:r>
          </a:p>
        </p:txBody>
      </p:sp>
      <p:sp>
        <p:nvSpPr>
          <p:cNvPr id="10" name="Header_PrincipalInvestigator">
            <a:extLst>
              <a:ext uri="{FF2B5EF4-FFF2-40B4-BE49-F238E27FC236}">
                <a16:creationId xmlns:a16="http://schemas.microsoft.com/office/drawing/2014/main" id="{612A2BA7-382F-7F0A-A97B-ADAA2AFB69B8}"/>
              </a:ext>
            </a:extLst>
          </p:cNvPr>
          <p:cNvSpPr txBox="1"/>
          <p:nvPr/>
        </p:nvSpPr>
        <p:spPr>
          <a:xfrm>
            <a:off x="696810" y="1346398"/>
            <a:ext cx="25745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Principal Investigator:</a:t>
            </a:r>
          </a:p>
        </p:txBody>
      </p:sp>
      <p:sp>
        <p:nvSpPr>
          <p:cNvPr id="18" name="Header_Offeror">
            <a:extLst>
              <a:ext uri="{FF2B5EF4-FFF2-40B4-BE49-F238E27FC236}">
                <a16:creationId xmlns:a16="http://schemas.microsoft.com/office/drawing/2014/main" id="{D5EA2A07-0CA9-1A7C-9E73-E1298D1CCE1D}"/>
              </a:ext>
            </a:extLst>
          </p:cNvPr>
          <p:cNvSpPr txBox="1"/>
          <p:nvPr/>
        </p:nvSpPr>
        <p:spPr>
          <a:xfrm>
            <a:off x="707167" y="1028276"/>
            <a:ext cx="10614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Offeror:</a:t>
            </a:r>
          </a:p>
        </p:txBody>
      </p:sp>
      <p:sp>
        <p:nvSpPr>
          <p:cNvPr id="3" name="Text_Researcher">
            <a:extLst>
              <a:ext uri="{FF2B5EF4-FFF2-40B4-BE49-F238E27FC236}">
                <a16:creationId xmlns:a16="http://schemas.microsoft.com/office/drawing/2014/main" id="{390E6541-A3F9-2A12-DBA7-B758135846CE}"/>
              </a:ext>
            </a:extLst>
          </p:cNvPr>
          <p:cNvSpPr txBox="1"/>
          <p:nvPr/>
        </p:nvSpPr>
        <p:spPr>
          <a:xfrm>
            <a:off x="2755638" y="1365897"/>
            <a:ext cx="33403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Prefix Title Name of lead individual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_TechLead">
            <a:extLst>
              <a:ext uri="{FF2B5EF4-FFF2-40B4-BE49-F238E27FC236}">
                <a16:creationId xmlns:a16="http://schemas.microsoft.com/office/drawing/2014/main" id="{52D2ABA7-2ADF-5CA2-ACC4-B8AB251D075D}"/>
              </a:ext>
            </a:extLst>
          </p:cNvPr>
          <p:cNvSpPr txBox="1"/>
          <p:nvPr/>
        </p:nvSpPr>
        <p:spPr>
          <a:xfrm>
            <a:off x="2649894" y="1715730"/>
            <a:ext cx="33403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Prefix Title Name of MSFC PoC (org)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_TechAlign">
            <a:extLst>
              <a:ext uri="{FF2B5EF4-FFF2-40B4-BE49-F238E27FC236}">
                <a16:creationId xmlns:a16="http://schemas.microsoft.com/office/drawing/2014/main" id="{22705615-03B1-AF71-7C11-06E96856C817}"/>
              </a:ext>
            </a:extLst>
          </p:cNvPr>
          <p:cNvSpPr txBox="1"/>
          <p:nvPr/>
        </p:nvSpPr>
        <p:spPr>
          <a:xfrm>
            <a:off x="531846" y="2621465"/>
            <a:ext cx="556414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Replace with the </a:t>
            </a:r>
            <a:r>
              <a:rPr lang="en-US" sz="1400" dirty="0">
                <a:solidFill>
                  <a:prstClr val="black"/>
                </a:solidFill>
                <a:latin typeface="Calibri" panose="020F0502020204030204"/>
              </a:rPr>
              <a:t>technology focus area(s) from section A.4 of the solicitation or identify corresponding sub-areas from the NASA Technology Taxonomy, e.g.,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TX07.1.4 Resource Processing for Production of  Manufacturing, Construction, and Energy Storage Feedstock Materials. If there is more than one area, separate them with semi-colons.</a:t>
            </a:r>
          </a:p>
        </p:txBody>
      </p:sp>
      <p:sp>
        <p:nvSpPr>
          <p:cNvPr id="9" name="Text_Description">
            <a:extLst>
              <a:ext uri="{FF2B5EF4-FFF2-40B4-BE49-F238E27FC236}">
                <a16:creationId xmlns:a16="http://schemas.microsoft.com/office/drawing/2014/main" id="{7C32032C-440C-CEEC-0EB8-DD7D752422FA}"/>
              </a:ext>
            </a:extLst>
          </p:cNvPr>
          <p:cNvSpPr txBox="1"/>
          <p:nvPr/>
        </p:nvSpPr>
        <p:spPr>
          <a:xfrm>
            <a:off x="6320053" y="1429988"/>
            <a:ext cx="542412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Replace with a brief overview of the project. Identify the goal and aims or brief task descriptions, e.g.: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1. Assemble the prototype processing device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2. </a:t>
            </a:r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Demonstrate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regolith simulant processing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3. Provide extracted materials to MSFC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4. Receive analytical results from MSFC and write final report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Explain how this new technology will benefit NASA’s missions.</a:t>
            </a:r>
            <a:br>
              <a:rPr lang="en-US" sz="16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If known, specify one or more project offices that could be potential sponsors of the proposed project.</a:t>
            </a:r>
          </a:p>
        </p:txBody>
      </p:sp>
      <p:sp>
        <p:nvSpPr>
          <p:cNvPr id="16" name="Text_PartnerBenefits">
            <a:extLst>
              <a:ext uri="{FF2B5EF4-FFF2-40B4-BE49-F238E27FC236}">
                <a16:creationId xmlns:a16="http://schemas.microsoft.com/office/drawing/2014/main" id="{CB971D04-AD49-214C-4CC9-D895C39FA13A}"/>
              </a:ext>
            </a:extLst>
          </p:cNvPr>
          <p:cNvSpPr txBox="1"/>
          <p:nvPr/>
        </p:nvSpPr>
        <p:spPr>
          <a:xfrm>
            <a:off x="615825" y="4274533"/>
            <a:ext cx="53060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Replace with an explanation the benefits that your company or university will receive from this technology development partnership. </a:t>
            </a:r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Will this project produce a patentable technology? Will grad students gain hands-on experience? Will results be published in an open access journal? Will successful completion of the project enable pursuit of larger opportunities or industry partnerships?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_Costs">
            <a:extLst>
              <a:ext uri="{FF2B5EF4-FFF2-40B4-BE49-F238E27FC236}">
                <a16:creationId xmlns:a16="http://schemas.microsoft.com/office/drawing/2014/main" id="{7027F550-C6E3-A44C-5873-2912195B329E}"/>
              </a:ext>
            </a:extLst>
          </p:cNvPr>
          <p:cNvSpPr txBox="1"/>
          <p:nvPr/>
        </p:nvSpPr>
        <p:spPr>
          <a:xfrm>
            <a:off x="6562316" y="4481346"/>
            <a:ext cx="44501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Total Resources:  $?  Insert the total project cost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Partner Contribution: $</a:t>
            </a:r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?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?% must be at least 50%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NASA Contribution:    $</a:t>
            </a:r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?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?% must not exceed 50%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NASA Cash to Partner: $</a:t>
            </a:r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?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NASA Internal ODC: $? </a:t>
            </a:r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     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NASA FTE Value:  </a:t>
            </a:r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$?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(0.? FTE)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Text_Offeror">
            <a:extLst>
              <a:ext uri="{FF2B5EF4-FFF2-40B4-BE49-F238E27FC236}">
                <a16:creationId xmlns:a16="http://schemas.microsoft.com/office/drawing/2014/main" id="{3DE6D847-925A-A8A5-40E1-FA0D642A38AC}"/>
              </a:ext>
            </a:extLst>
          </p:cNvPr>
          <p:cNvSpPr txBox="1"/>
          <p:nvPr/>
        </p:nvSpPr>
        <p:spPr>
          <a:xfrm>
            <a:off x="2755638" y="1038087"/>
            <a:ext cx="33403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Name of the company or university</a:t>
            </a:r>
          </a:p>
        </p:txBody>
      </p:sp>
      <p:sp>
        <p:nvSpPr>
          <p:cNvPr id="21" name="Header_CostNote">
            <a:extLst>
              <a:ext uri="{FF2B5EF4-FFF2-40B4-BE49-F238E27FC236}">
                <a16:creationId xmlns:a16="http://schemas.microsoft.com/office/drawing/2014/main" id="{5B0595DE-0E9A-44FF-A749-28E8B1E76A0D}"/>
              </a:ext>
            </a:extLst>
          </p:cNvPr>
          <p:cNvSpPr txBox="1"/>
          <p:nvPr/>
        </p:nvSpPr>
        <p:spPr>
          <a:xfrm>
            <a:off x="6320052" y="6257609"/>
            <a:ext cx="6005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Note</a:t>
            </a:r>
          </a:p>
        </p:txBody>
      </p:sp>
      <p:sp>
        <p:nvSpPr>
          <p:cNvPr id="22" name="Text_CostNote">
            <a:extLst>
              <a:ext uri="{FF2B5EF4-FFF2-40B4-BE49-F238E27FC236}">
                <a16:creationId xmlns:a16="http://schemas.microsoft.com/office/drawing/2014/main" id="{FF3FA232-9D72-48F7-816E-C2FD30F44010}"/>
              </a:ext>
            </a:extLst>
          </p:cNvPr>
          <p:cNvSpPr txBox="1"/>
          <p:nvPr/>
        </p:nvSpPr>
        <p:spPr>
          <a:xfrm>
            <a:off x="6920601" y="6257609"/>
            <a:ext cx="49912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Additional info about the offeror,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e.g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MSI, woman owned business, patent holder of related technology, etc.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2F4769C-1B41-84A3-209D-2375AEA26476}"/>
              </a:ext>
            </a:extLst>
          </p:cNvPr>
          <p:cNvSpPr txBox="1"/>
          <p:nvPr/>
        </p:nvSpPr>
        <p:spPr>
          <a:xfrm>
            <a:off x="838200" y="355008"/>
            <a:ext cx="1061437" cy="375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CAN24</a:t>
            </a:r>
          </a:p>
        </p:txBody>
      </p:sp>
    </p:spTree>
    <p:extLst>
      <p:ext uri="{BB962C8B-B14F-4D97-AF65-F5344CB8AC3E}">
        <p14:creationId xmlns:p14="http://schemas.microsoft.com/office/powerpoint/2010/main" val="1677222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0BFAEF2-E173-C418-AD65-A7C4C9DA51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Same title as the quad-chart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55D49D-F17C-934E-0415-400FDEFF0471}"/>
              </a:ext>
            </a:extLst>
          </p:cNvPr>
          <p:cNvSpPr txBox="1"/>
          <p:nvPr/>
        </p:nvSpPr>
        <p:spPr>
          <a:xfrm>
            <a:off x="838200" y="355008"/>
            <a:ext cx="1061437" cy="375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CAN24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E160D54-C061-9608-2C70-FEE62C0A4490}"/>
              </a:ext>
            </a:extLst>
          </p:cNvPr>
          <p:cNvSpPr txBox="1"/>
          <p:nvPr/>
        </p:nvSpPr>
        <p:spPr>
          <a:xfrm>
            <a:off x="1985227" y="3059668"/>
            <a:ext cx="8221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Insert pictures and text to provide additional information about the proposed project.</a:t>
            </a:r>
          </a:p>
        </p:txBody>
      </p:sp>
    </p:spTree>
    <p:extLst>
      <p:ext uri="{BB962C8B-B14F-4D97-AF65-F5344CB8AC3E}">
        <p14:creationId xmlns:p14="http://schemas.microsoft.com/office/powerpoint/2010/main" val="70251580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</TotalTime>
  <Words>345</Words>
  <Application>Microsoft Office PowerPoint</Application>
  <PresentationFormat>Widescreen</PresentationFormat>
  <Paragraphs>31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2_Office Theme</vt:lpstr>
      <vt:lpstr>Replace with a project title, preferably brief</vt:lpstr>
      <vt:lpstr>Same title as the quad-chart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Replace with a project title, preferably brief</dc:title>
  <dc:creator>O'Neil, Daniel A (MSFC-CS10)</dc:creator>
  <cp:lastModifiedBy>O'Neil, Daniel A (MSFC-CS10)</cp:lastModifiedBy>
  <cp:revision>2</cp:revision>
  <dcterms:created xsi:type="dcterms:W3CDTF">2023-08-15T14:42:28Z</dcterms:created>
  <dcterms:modified xsi:type="dcterms:W3CDTF">2023-08-15T22:03:29Z</dcterms:modified>
</cp:coreProperties>
</file>